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2" r:id="rId7"/>
  </p:sldIdLst>
  <p:sldSz cx="14630400" cy="8229600"/>
  <p:notesSz cx="8229600" cy="14630400"/>
  <p:embeddedFontLst>
    <p:embeddedFont>
      <p:font typeface="Bricolage Grotesque Extra Bold" panose="020B0604020202020204" charset="0"/>
      <p:regular r:id="rId9"/>
    </p:embeddedFont>
    <p:embeddedFont>
      <p:font typeface="Consolas" panose="020B0609020204030204" pitchFamily="49" charset="0"/>
      <p:regular r:id="rId10"/>
      <p:bold r:id="rId11"/>
      <p:italic r:id="rId12"/>
      <p:boldItalic r:id="rId13"/>
    </p:embeddedFont>
    <p:embeddedFont>
      <p:font typeface="Montserrat" panose="00000500000000000000" pitchFamily="2" charset="0"/>
      <p:regular r:id="rId14"/>
    </p:embeddedFont>
  </p:embeddedFontLst>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1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386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txBody>
          <a:bodyPr/>
          <a:lstStyle/>
          <a:p>
            <a:endParaRPr lang="es-AR"/>
          </a:p>
        </p:txBody>
      </p:sp>
      <p:sp>
        <p:nvSpPr>
          <p:cNvPr id="3" name="Shape 1"/>
          <p:cNvSpPr/>
          <p:nvPr/>
        </p:nvSpPr>
        <p:spPr>
          <a:xfrm>
            <a:off x="0" y="0"/>
            <a:ext cx="14630400" cy="8229600"/>
          </a:xfrm>
          <a:prstGeom prst="rect">
            <a:avLst/>
          </a:prstGeom>
          <a:solidFill>
            <a:srgbClr val="090E3F"/>
          </a:solidFill>
          <a:ln/>
        </p:spPr>
        <p:txBody>
          <a:bodyPr/>
          <a:lstStyle/>
          <a:p>
            <a:endParaRPr lang="es-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5bENLACE%20AL%20VIDEO%20AQU&#205;%5d"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hyperlink" Target="https://github.com/Teefijimenez15/curso-nlp-ifts24/tree/main/Proyecto_integrador_2"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2427327"/>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RAG-Analyzer: Chatbot Harry Potter</a:t>
            </a:r>
            <a:endParaRPr lang="en-US" sz="4450" dirty="0"/>
          </a:p>
        </p:txBody>
      </p:sp>
      <p:sp>
        <p:nvSpPr>
          <p:cNvPr id="4" name="Text 1"/>
          <p:cNvSpPr/>
          <p:nvPr/>
        </p:nvSpPr>
        <p:spPr>
          <a:xfrm>
            <a:off x="6280190" y="4893826"/>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Proyecto Integrador Final | Análisis de Reseñas de Harry Potter</a:t>
            </a:r>
            <a:endParaRPr lang="en-US" sz="1750" dirty="0"/>
          </a:p>
        </p:txBody>
      </p:sp>
      <p:sp>
        <p:nvSpPr>
          <p:cNvPr id="5" name="Text 2"/>
          <p:cNvSpPr/>
          <p:nvPr/>
        </p:nvSpPr>
        <p:spPr>
          <a:xfrm>
            <a:off x="6280190" y="5511879"/>
            <a:ext cx="7556421" cy="290274"/>
          </a:xfrm>
          <a:prstGeom prst="rect">
            <a:avLst/>
          </a:prstGeom>
          <a:noFill/>
          <a:ln/>
        </p:spPr>
        <p:txBody>
          <a:bodyPr wrap="none" lIns="0" tIns="0" rIns="0" bIns="0" rtlCol="0" anchor="t"/>
          <a:lstStyle/>
          <a:p>
            <a:pPr marL="0" indent="0" algn="l">
              <a:lnSpc>
                <a:spcPts val="2250"/>
              </a:lnSpc>
              <a:buNone/>
            </a:pPr>
            <a:r>
              <a:rPr lang="en-US" sz="1400" dirty="0">
                <a:solidFill>
                  <a:srgbClr val="E5DCE6"/>
                </a:solidFill>
                <a:latin typeface="Montserrat" pitchFamily="34" charset="0"/>
                <a:ea typeface="Montserrat" pitchFamily="34" charset="-122"/>
                <a:cs typeface="Montserrat" pitchFamily="34" charset="-120"/>
              </a:rPr>
              <a:t>Materia: Procesamiento del Habla e Introducción a LLMs | Institución: IFTS 24 (2025)</a:t>
            </a:r>
            <a:endParaRPr lang="en-US" sz="1400" dirty="0"/>
          </a:p>
        </p:txBody>
      </p:sp>
      <p:sp>
        <p:nvSpPr>
          <p:cNvPr id="6" name="Text 2">
            <a:extLst>
              <a:ext uri="{FF2B5EF4-FFF2-40B4-BE49-F238E27FC236}">
                <a16:creationId xmlns:a16="http://schemas.microsoft.com/office/drawing/2014/main" id="{E48D4762-A375-EA75-225C-25C7988B1A32}"/>
              </a:ext>
            </a:extLst>
          </p:cNvPr>
          <p:cNvSpPr/>
          <p:nvPr/>
        </p:nvSpPr>
        <p:spPr>
          <a:xfrm>
            <a:off x="6280190" y="6057303"/>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EEAEF6"/>
                </a:solidFill>
                <a:latin typeface="Bricolage Grotesque Extra Bold" pitchFamily="34" charset="0"/>
                <a:ea typeface="Bricolage Grotesque Extra Bold" pitchFamily="34" charset="-122"/>
                <a:cs typeface="Bricolage Grotesque Extra Bold" pitchFamily="34" charset="-120"/>
              </a:rPr>
              <a:t>Equipo del Proyecto</a:t>
            </a:r>
            <a:endParaRPr lang="en-US" sz="2650" dirty="0"/>
          </a:p>
        </p:txBody>
      </p:sp>
      <p:sp>
        <p:nvSpPr>
          <p:cNvPr id="7" name="Text 3">
            <a:extLst>
              <a:ext uri="{FF2B5EF4-FFF2-40B4-BE49-F238E27FC236}">
                <a16:creationId xmlns:a16="http://schemas.microsoft.com/office/drawing/2014/main" id="{C87696B4-F02B-4E26-68FA-AF6D0C0EDE24}"/>
              </a:ext>
            </a:extLst>
          </p:cNvPr>
          <p:cNvSpPr/>
          <p:nvPr/>
        </p:nvSpPr>
        <p:spPr>
          <a:xfrm>
            <a:off x="6280189" y="6724313"/>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DCE6"/>
                </a:solidFill>
                <a:latin typeface="Montserrat" pitchFamily="34" charset="0"/>
                <a:ea typeface="Montserrat" pitchFamily="34" charset="-122"/>
                <a:cs typeface="Montserrat" pitchFamily="34" charset="-120"/>
              </a:rPr>
              <a:t>Michelle Zambrano</a:t>
            </a:r>
            <a:endParaRPr lang="en-US" sz="1750" dirty="0"/>
          </a:p>
        </p:txBody>
      </p:sp>
      <p:sp>
        <p:nvSpPr>
          <p:cNvPr id="8" name="Text 4">
            <a:extLst>
              <a:ext uri="{FF2B5EF4-FFF2-40B4-BE49-F238E27FC236}">
                <a16:creationId xmlns:a16="http://schemas.microsoft.com/office/drawing/2014/main" id="{DF283ED7-0CD2-80EF-CF50-D5237923F91F}"/>
              </a:ext>
            </a:extLst>
          </p:cNvPr>
          <p:cNvSpPr/>
          <p:nvPr/>
        </p:nvSpPr>
        <p:spPr>
          <a:xfrm>
            <a:off x="6280190" y="7063903"/>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DCE6"/>
                </a:solidFill>
                <a:latin typeface="Montserrat" pitchFamily="34" charset="0"/>
                <a:ea typeface="Montserrat" pitchFamily="34" charset="-122"/>
                <a:cs typeface="Montserrat" pitchFamily="34" charset="-120"/>
              </a:rPr>
              <a:t>Florencia Lombardi</a:t>
            </a:r>
            <a:endParaRPr lang="en-US" sz="1750" dirty="0"/>
          </a:p>
        </p:txBody>
      </p:sp>
      <p:sp>
        <p:nvSpPr>
          <p:cNvPr id="9" name="Text 5">
            <a:extLst>
              <a:ext uri="{FF2B5EF4-FFF2-40B4-BE49-F238E27FC236}">
                <a16:creationId xmlns:a16="http://schemas.microsoft.com/office/drawing/2014/main" id="{02B653B6-F034-B381-C9EC-D4A62E1F2FD7}"/>
              </a:ext>
            </a:extLst>
          </p:cNvPr>
          <p:cNvSpPr/>
          <p:nvPr/>
        </p:nvSpPr>
        <p:spPr>
          <a:xfrm>
            <a:off x="6280190" y="7444045"/>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DCE6"/>
                </a:solidFill>
                <a:latin typeface="Montserrat" pitchFamily="34" charset="0"/>
                <a:ea typeface="Montserrat" pitchFamily="34" charset="-122"/>
                <a:cs typeface="Montserrat" pitchFamily="34" charset="-120"/>
              </a:rPr>
              <a:t>Stefania Jimenez</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31505"/>
          </a:xfrm>
          <a:prstGeom prst="rect">
            <a:avLst/>
          </a:prstGeom>
        </p:spPr>
      </p:pic>
      <p:sp>
        <p:nvSpPr>
          <p:cNvPr id="3" name="Text 0"/>
          <p:cNvSpPr/>
          <p:nvPr/>
        </p:nvSpPr>
        <p:spPr>
          <a:xfrm>
            <a:off x="722114" y="567333"/>
            <a:ext cx="7699772" cy="1289447"/>
          </a:xfrm>
          <a:prstGeom prst="rect">
            <a:avLst/>
          </a:prstGeom>
          <a:noFill/>
          <a:ln/>
        </p:spPr>
        <p:txBody>
          <a:bodyPr wrap="square" lIns="0" tIns="0" rIns="0" bIns="0" rtlCol="0" anchor="t"/>
          <a:lstStyle/>
          <a:p>
            <a:pPr marL="0" indent="0" algn="l">
              <a:lnSpc>
                <a:spcPts val="5050"/>
              </a:lnSpc>
              <a:buNone/>
            </a:pPr>
            <a:r>
              <a:rPr lang="en-US" sz="4050" b="1" dirty="0">
                <a:solidFill>
                  <a:srgbClr val="EEAEF6"/>
                </a:solidFill>
                <a:latin typeface="Bricolage Grotesque Extra Bold" pitchFamily="34" charset="0"/>
                <a:ea typeface="Bricolage Grotesque Extra Bold" pitchFamily="34" charset="-122"/>
                <a:cs typeface="Bricolage Grotesque Extra Bold" pitchFamily="34" charset="-120"/>
              </a:rPr>
              <a:t>Arquitectura Dual: RAG y Clasificación</a:t>
            </a:r>
            <a:endParaRPr lang="en-US" sz="4050" dirty="0"/>
          </a:p>
        </p:txBody>
      </p:sp>
      <p:sp>
        <p:nvSpPr>
          <p:cNvPr id="4" name="Text 1"/>
          <p:cNvSpPr/>
          <p:nvPr/>
        </p:nvSpPr>
        <p:spPr>
          <a:xfrm>
            <a:off x="722114" y="2166223"/>
            <a:ext cx="7699772" cy="660083"/>
          </a:xfrm>
          <a:prstGeom prst="rect">
            <a:avLst/>
          </a:prstGeom>
          <a:noFill/>
          <a:ln/>
        </p:spPr>
        <p:txBody>
          <a:bodyPr wrap="square" lIns="0" tIns="0" rIns="0" bIns="0" rtlCol="0" anchor="t"/>
          <a:lstStyle/>
          <a:p>
            <a:pPr marL="0" indent="0" algn="l">
              <a:lnSpc>
                <a:spcPts val="2550"/>
              </a:lnSpc>
              <a:buNone/>
            </a:pPr>
            <a:r>
              <a:rPr lang="en-US" sz="1600" dirty="0">
                <a:solidFill>
                  <a:srgbClr val="E5DCE6"/>
                </a:solidFill>
                <a:latin typeface="Montserrat" pitchFamily="34" charset="0"/>
                <a:ea typeface="Montserrat" pitchFamily="34" charset="-122"/>
                <a:cs typeface="Montserrat" pitchFamily="34" charset="-120"/>
              </a:rPr>
              <a:t>Explorar y resumir eficientemente un corpus de 100 reseñas puede ser un desafío. Nuestro proyecto aborda esta dificultad.</a:t>
            </a:r>
            <a:endParaRPr lang="en-US" sz="1600" dirty="0"/>
          </a:p>
        </p:txBody>
      </p:sp>
      <p:pic>
        <p:nvPicPr>
          <p:cNvPr id="5" name="Image 1" descr="preencoded.png"/>
          <p:cNvPicPr>
            <a:picLocks noChangeAspect="1"/>
          </p:cNvPicPr>
          <p:nvPr/>
        </p:nvPicPr>
        <p:blipFill>
          <a:blip r:embed="rId4"/>
          <a:stretch>
            <a:fillRect/>
          </a:stretch>
        </p:blipFill>
        <p:spPr>
          <a:xfrm>
            <a:off x="722114" y="3058358"/>
            <a:ext cx="1031558" cy="1237893"/>
          </a:xfrm>
          <a:prstGeom prst="rect">
            <a:avLst/>
          </a:prstGeom>
        </p:spPr>
      </p:pic>
      <p:sp>
        <p:nvSpPr>
          <p:cNvPr id="6" name="Text 2"/>
          <p:cNvSpPr/>
          <p:nvPr/>
        </p:nvSpPr>
        <p:spPr>
          <a:xfrm>
            <a:off x="1959888" y="3264575"/>
            <a:ext cx="2578894" cy="322302"/>
          </a:xfrm>
          <a:prstGeom prst="rect">
            <a:avLst/>
          </a:prstGeom>
          <a:noFill/>
          <a:ln/>
        </p:spPr>
        <p:txBody>
          <a:bodyPr wrap="none" lIns="0" tIns="0" rIns="0" bIns="0" rtlCol="0" anchor="t"/>
          <a:lstStyle/>
          <a:p>
            <a:pPr marL="0" indent="0" algn="l">
              <a:lnSpc>
                <a:spcPts val="250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Corpus de Reseñas</a:t>
            </a:r>
            <a:endParaRPr lang="en-US" sz="2000" dirty="0"/>
          </a:p>
        </p:txBody>
      </p:sp>
      <p:sp>
        <p:nvSpPr>
          <p:cNvPr id="7" name="Text 3"/>
          <p:cNvSpPr/>
          <p:nvPr/>
        </p:nvSpPr>
        <p:spPr>
          <a:xfrm>
            <a:off x="1959888" y="3710583"/>
            <a:ext cx="6461998" cy="330041"/>
          </a:xfrm>
          <a:prstGeom prst="rect">
            <a:avLst/>
          </a:prstGeom>
          <a:noFill/>
          <a:ln/>
        </p:spPr>
        <p:txBody>
          <a:bodyPr wrap="none" lIns="0" tIns="0" rIns="0" bIns="0" rtlCol="0" anchor="t"/>
          <a:lstStyle/>
          <a:p>
            <a:pPr marL="0" indent="0" algn="l">
              <a:lnSpc>
                <a:spcPts val="2550"/>
              </a:lnSpc>
              <a:buNone/>
            </a:pPr>
            <a:r>
              <a:rPr lang="en-US" sz="1600" dirty="0">
                <a:solidFill>
                  <a:srgbClr val="E5DCE6"/>
                </a:solidFill>
                <a:latin typeface="Montserrat" pitchFamily="34" charset="0"/>
                <a:ea typeface="Montserrat" pitchFamily="34" charset="-122"/>
                <a:cs typeface="Montserrat" pitchFamily="34" charset="-120"/>
              </a:rPr>
              <a:t>Colección de reseñas de Harry Potter.</a:t>
            </a:r>
            <a:endParaRPr lang="en-US" sz="1600" dirty="0"/>
          </a:p>
        </p:txBody>
      </p:sp>
      <p:pic>
        <p:nvPicPr>
          <p:cNvPr id="8" name="Image 2" descr="preencoded.png"/>
          <p:cNvPicPr>
            <a:picLocks noChangeAspect="1"/>
          </p:cNvPicPr>
          <p:nvPr/>
        </p:nvPicPr>
        <p:blipFill>
          <a:blip r:embed="rId5"/>
          <a:stretch>
            <a:fillRect/>
          </a:stretch>
        </p:blipFill>
        <p:spPr>
          <a:xfrm>
            <a:off x="722114" y="4296251"/>
            <a:ext cx="1031558" cy="1237893"/>
          </a:xfrm>
          <a:prstGeom prst="rect">
            <a:avLst/>
          </a:prstGeom>
        </p:spPr>
      </p:pic>
      <p:sp>
        <p:nvSpPr>
          <p:cNvPr id="9" name="Text 4"/>
          <p:cNvSpPr/>
          <p:nvPr/>
        </p:nvSpPr>
        <p:spPr>
          <a:xfrm>
            <a:off x="1959888" y="4502468"/>
            <a:ext cx="3186113" cy="322302"/>
          </a:xfrm>
          <a:prstGeom prst="rect">
            <a:avLst/>
          </a:prstGeom>
          <a:noFill/>
          <a:ln/>
        </p:spPr>
        <p:txBody>
          <a:bodyPr wrap="none" lIns="0" tIns="0" rIns="0" bIns="0" rtlCol="0" anchor="t"/>
          <a:lstStyle/>
          <a:p>
            <a:pPr marL="0" indent="0" algn="l">
              <a:lnSpc>
                <a:spcPts val="250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Vector Store (ChromaDB)</a:t>
            </a:r>
            <a:endParaRPr lang="en-US" sz="2000" dirty="0"/>
          </a:p>
        </p:txBody>
      </p:sp>
      <p:sp>
        <p:nvSpPr>
          <p:cNvPr id="10" name="Text 5"/>
          <p:cNvSpPr/>
          <p:nvPr/>
        </p:nvSpPr>
        <p:spPr>
          <a:xfrm>
            <a:off x="1959888" y="4948476"/>
            <a:ext cx="6461998" cy="330041"/>
          </a:xfrm>
          <a:prstGeom prst="rect">
            <a:avLst/>
          </a:prstGeom>
          <a:noFill/>
          <a:ln/>
        </p:spPr>
        <p:txBody>
          <a:bodyPr wrap="none" lIns="0" tIns="0" rIns="0" bIns="0" rtlCol="0" anchor="t"/>
          <a:lstStyle/>
          <a:p>
            <a:pPr marL="0" indent="0" algn="l">
              <a:lnSpc>
                <a:spcPts val="2550"/>
              </a:lnSpc>
              <a:buNone/>
            </a:pPr>
            <a:r>
              <a:rPr lang="en-US" sz="1600" dirty="0">
                <a:solidFill>
                  <a:srgbClr val="E5DCE6"/>
                </a:solidFill>
                <a:latin typeface="Montserrat" pitchFamily="34" charset="0"/>
                <a:ea typeface="Montserrat" pitchFamily="34" charset="-122"/>
                <a:cs typeface="Montserrat" pitchFamily="34" charset="-120"/>
              </a:rPr>
              <a:t>Almacenamiento eficiente de embeddings.</a:t>
            </a:r>
            <a:endParaRPr lang="en-US" sz="1600" dirty="0"/>
          </a:p>
        </p:txBody>
      </p:sp>
      <p:pic>
        <p:nvPicPr>
          <p:cNvPr id="11" name="Image 3" descr="preencoded.png"/>
          <p:cNvPicPr>
            <a:picLocks noChangeAspect="1"/>
          </p:cNvPicPr>
          <p:nvPr/>
        </p:nvPicPr>
        <p:blipFill>
          <a:blip r:embed="rId6"/>
          <a:stretch>
            <a:fillRect/>
          </a:stretch>
        </p:blipFill>
        <p:spPr>
          <a:xfrm>
            <a:off x="722114" y="5534144"/>
            <a:ext cx="1031558" cy="1237893"/>
          </a:xfrm>
          <a:prstGeom prst="rect">
            <a:avLst/>
          </a:prstGeom>
        </p:spPr>
      </p:pic>
      <p:sp>
        <p:nvSpPr>
          <p:cNvPr id="12" name="Text 6"/>
          <p:cNvSpPr/>
          <p:nvPr/>
        </p:nvSpPr>
        <p:spPr>
          <a:xfrm>
            <a:off x="1959888" y="5740360"/>
            <a:ext cx="2578894" cy="322302"/>
          </a:xfrm>
          <a:prstGeom prst="rect">
            <a:avLst/>
          </a:prstGeom>
          <a:noFill/>
          <a:ln/>
        </p:spPr>
        <p:txBody>
          <a:bodyPr wrap="none" lIns="0" tIns="0" rIns="0" bIns="0" rtlCol="0" anchor="t"/>
          <a:lstStyle/>
          <a:p>
            <a:pPr marL="0" indent="0" algn="l">
              <a:lnSpc>
                <a:spcPts val="250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LLM (Flan-T5)</a:t>
            </a:r>
            <a:endParaRPr lang="en-US" sz="2000" dirty="0"/>
          </a:p>
        </p:txBody>
      </p:sp>
      <p:sp>
        <p:nvSpPr>
          <p:cNvPr id="13" name="Text 7"/>
          <p:cNvSpPr/>
          <p:nvPr/>
        </p:nvSpPr>
        <p:spPr>
          <a:xfrm>
            <a:off x="1959888" y="6186368"/>
            <a:ext cx="6461998" cy="330041"/>
          </a:xfrm>
          <a:prstGeom prst="rect">
            <a:avLst/>
          </a:prstGeom>
          <a:noFill/>
          <a:ln/>
        </p:spPr>
        <p:txBody>
          <a:bodyPr wrap="none" lIns="0" tIns="0" rIns="0" bIns="0" rtlCol="0" anchor="t"/>
          <a:lstStyle/>
          <a:p>
            <a:pPr marL="0" indent="0" algn="l">
              <a:lnSpc>
                <a:spcPts val="2550"/>
              </a:lnSpc>
              <a:buNone/>
            </a:pPr>
            <a:r>
              <a:rPr lang="en-US" sz="1600" dirty="0">
                <a:solidFill>
                  <a:srgbClr val="E5DCE6"/>
                </a:solidFill>
                <a:latin typeface="Montserrat" pitchFamily="34" charset="0"/>
                <a:ea typeface="Montserrat" pitchFamily="34" charset="-122"/>
                <a:cs typeface="Montserrat" pitchFamily="34" charset="-120"/>
              </a:rPr>
              <a:t>Generación de respuestas contextualizadas.</a:t>
            </a:r>
            <a:endParaRPr lang="en-US" sz="1600" dirty="0"/>
          </a:p>
        </p:txBody>
      </p:sp>
      <p:sp>
        <p:nvSpPr>
          <p:cNvPr id="14" name="Text 8"/>
          <p:cNvSpPr/>
          <p:nvPr/>
        </p:nvSpPr>
        <p:spPr>
          <a:xfrm>
            <a:off x="722114" y="7004090"/>
            <a:ext cx="7699772" cy="660083"/>
          </a:xfrm>
          <a:prstGeom prst="rect">
            <a:avLst/>
          </a:prstGeom>
          <a:noFill/>
          <a:ln/>
        </p:spPr>
        <p:txBody>
          <a:bodyPr wrap="square" lIns="0" tIns="0" rIns="0" bIns="0" rtlCol="0" anchor="t"/>
          <a:lstStyle/>
          <a:p>
            <a:pPr marL="0" indent="0" algn="l">
              <a:lnSpc>
                <a:spcPts val="2550"/>
              </a:lnSpc>
              <a:buNone/>
            </a:pPr>
            <a:r>
              <a:rPr lang="en-US" sz="1600" dirty="0">
                <a:solidFill>
                  <a:srgbClr val="E5DCE6"/>
                </a:solidFill>
                <a:latin typeface="Montserrat" pitchFamily="34" charset="0"/>
                <a:ea typeface="Montserrat" pitchFamily="34" charset="-122"/>
                <a:cs typeface="Montserrat" pitchFamily="34" charset="-120"/>
              </a:rPr>
              <a:t>La solución integra un sistema </a:t>
            </a:r>
            <a:r>
              <a:rPr lang="en-US" sz="1600" b="1" dirty="0">
                <a:solidFill>
                  <a:srgbClr val="E5DCE6"/>
                </a:solidFill>
                <a:latin typeface="Montserrat" pitchFamily="34" charset="0"/>
                <a:ea typeface="Montserrat" pitchFamily="34" charset="-122"/>
                <a:cs typeface="Montserrat" pitchFamily="34" charset="-120"/>
              </a:rPr>
              <a:t>Retrieval-Augmented Generation (RAG)</a:t>
            </a:r>
            <a:r>
              <a:rPr lang="en-US" sz="1600" dirty="0">
                <a:solidFill>
                  <a:srgbClr val="E5DCE6"/>
                </a:solidFill>
                <a:latin typeface="Montserrat" pitchFamily="34" charset="0"/>
                <a:ea typeface="Montserrat" pitchFamily="34" charset="-122"/>
                <a:cs typeface="Montserrat" pitchFamily="34" charset="-120"/>
              </a:rPr>
              <a:t> y un pipeline de Machine Learning para la clasificación de sentimiento.</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96835" y="311825"/>
            <a:ext cx="5129570" cy="354330"/>
          </a:xfrm>
          <a:prstGeom prst="rect">
            <a:avLst/>
          </a:prstGeom>
          <a:noFill/>
          <a:ln/>
        </p:spPr>
        <p:txBody>
          <a:bodyPr wrap="none" lIns="0" tIns="0" rIns="0" bIns="0" rtlCol="0" anchor="t"/>
          <a:lstStyle/>
          <a:p>
            <a:pPr marL="0" indent="0" algn="l">
              <a:lnSpc>
                <a:spcPts val="2750"/>
              </a:lnSpc>
              <a:buNone/>
            </a:pPr>
            <a:r>
              <a:rPr lang="en-US" sz="2200" b="1" dirty="0">
                <a:solidFill>
                  <a:srgbClr val="EEAEF6"/>
                </a:solidFill>
                <a:latin typeface="Bricolage Grotesque Extra Bold" pitchFamily="34" charset="0"/>
                <a:ea typeface="Bricolage Grotesque Extra Bold" pitchFamily="34" charset="-122"/>
                <a:cs typeface="Bricolage Grotesque Extra Bold" pitchFamily="34" charset="-120"/>
              </a:rPr>
              <a:t>Implementación y Stack Tecnológico</a:t>
            </a:r>
            <a:endParaRPr lang="en-US" sz="2200" dirty="0"/>
          </a:p>
        </p:txBody>
      </p:sp>
      <p:sp>
        <p:nvSpPr>
          <p:cNvPr id="3" name="Shape 1"/>
          <p:cNvSpPr/>
          <p:nvPr/>
        </p:nvSpPr>
        <p:spPr>
          <a:xfrm>
            <a:off x="396835" y="892969"/>
            <a:ext cx="4536638" cy="1106805"/>
          </a:xfrm>
          <a:prstGeom prst="roundRect">
            <a:avLst>
              <a:gd name="adj" fmla="val 4304"/>
            </a:avLst>
          </a:prstGeom>
          <a:solidFill>
            <a:srgbClr val="282D5E"/>
          </a:solidFill>
          <a:ln/>
        </p:spPr>
        <p:txBody>
          <a:bodyPr/>
          <a:lstStyle/>
          <a:p>
            <a:endParaRPr lang="es-AR" sz="2000"/>
          </a:p>
        </p:txBody>
      </p:sp>
      <p:sp>
        <p:nvSpPr>
          <p:cNvPr id="4" name="Shape 2"/>
          <p:cNvSpPr/>
          <p:nvPr/>
        </p:nvSpPr>
        <p:spPr>
          <a:xfrm>
            <a:off x="510183" y="1006316"/>
            <a:ext cx="340162" cy="340162"/>
          </a:xfrm>
          <a:prstGeom prst="roundRect">
            <a:avLst>
              <a:gd name="adj" fmla="val 26878621"/>
            </a:avLst>
          </a:prstGeom>
          <a:solidFill>
            <a:srgbClr val="EEAEF6"/>
          </a:solidFill>
          <a:ln/>
        </p:spPr>
        <p:txBody>
          <a:bodyPr/>
          <a:lstStyle/>
          <a:p>
            <a:endParaRPr lang="es-AR" sz="2000"/>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766" y="1099899"/>
            <a:ext cx="152995" cy="152995"/>
          </a:xfrm>
          <a:prstGeom prst="rect">
            <a:avLst/>
          </a:prstGeom>
        </p:spPr>
      </p:pic>
      <p:sp>
        <p:nvSpPr>
          <p:cNvPr id="6" name="Text 3"/>
          <p:cNvSpPr/>
          <p:nvPr/>
        </p:nvSpPr>
        <p:spPr>
          <a:xfrm>
            <a:off x="510183" y="1459825"/>
            <a:ext cx="1417558" cy="177165"/>
          </a:xfrm>
          <a:prstGeom prst="rect">
            <a:avLst/>
          </a:prstGeom>
          <a:noFill/>
          <a:ln/>
        </p:spPr>
        <p:txBody>
          <a:bodyPr wrap="none" lIns="0" tIns="0" rIns="0" bIns="0" rtlCol="0" anchor="t"/>
          <a:lstStyle/>
          <a:p>
            <a:pPr marL="0" indent="0" algn="l">
              <a:lnSpc>
                <a:spcPts val="135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Python</a:t>
            </a:r>
            <a:endParaRPr lang="en-US" sz="2000" dirty="0"/>
          </a:p>
        </p:txBody>
      </p:sp>
      <p:sp>
        <p:nvSpPr>
          <p:cNvPr id="7" name="Text 4"/>
          <p:cNvSpPr/>
          <p:nvPr/>
        </p:nvSpPr>
        <p:spPr>
          <a:xfrm>
            <a:off x="510183" y="1704975"/>
            <a:ext cx="4309943" cy="181451"/>
          </a:xfrm>
          <a:prstGeom prst="rect">
            <a:avLst/>
          </a:prstGeom>
          <a:noFill/>
          <a:ln/>
        </p:spPr>
        <p:txBody>
          <a:bodyPr wrap="none" lIns="0" tIns="0" rIns="0" bIns="0" rtlCol="0" anchor="t"/>
          <a:lstStyle/>
          <a:p>
            <a:pPr marL="0" indent="0" algn="l">
              <a:lnSpc>
                <a:spcPts val="1400"/>
              </a:lnSpc>
              <a:buNone/>
            </a:pPr>
            <a:r>
              <a:rPr lang="en-US" sz="2000" dirty="0">
                <a:solidFill>
                  <a:srgbClr val="E5DCE6"/>
                </a:solidFill>
                <a:latin typeface="Montserrat" pitchFamily="34" charset="0"/>
                <a:ea typeface="Montserrat" pitchFamily="34" charset="-122"/>
                <a:cs typeface="Montserrat" pitchFamily="34" charset="-120"/>
              </a:rPr>
              <a:t>Lenguaje principal de desarrollo.</a:t>
            </a:r>
            <a:endParaRPr lang="en-US" sz="2000" dirty="0"/>
          </a:p>
        </p:txBody>
      </p:sp>
      <p:sp>
        <p:nvSpPr>
          <p:cNvPr id="8" name="Shape 5"/>
          <p:cNvSpPr/>
          <p:nvPr/>
        </p:nvSpPr>
        <p:spPr>
          <a:xfrm>
            <a:off x="5046821" y="892969"/>
            <a:ext cx="4536638" cy="1106805"/>
          </a:xfrm>
          <a:prstGeom prst="roundRect">
            <a:avLst>
              <a:gd name="adj" fmla="val 4304"/>
            </a:avLst>
          </a:prstGeom>
          <a:solidFill>
            <a:srgbClr val="282D5E"/>
          </a:solidFill>
          <a:ln/>
        </p:spPr>
        <p:txBody>
          <a:bodyPr/>
          <a:lstStyle/>
          <a:p>
            <a:endParaRPr lang="es-AR" sz="2000"/>
          </a:p>
        </p:txBody>
      </p:sp>
      <p:sp>
        <p:nvSpPr>
          <p:cNvPr id="9" name="Shape 6"/>
          <p:cNvSpPr/>
          <p:nvPr/>
        </p:nvSpPr>
        <p:spPr>
          <a:xfrm>
            <a:off x="5160169" y="1006316"/>
            <a:ext cx="340162" cy="340162"/>
          </a:xfrm>
          <a:prstGeom prst="roundRect">
            <a:avLst>
              <a:gd name="adj" fmla="val 26878621"/>
            </a:avLst>
          </a:prstGeom>
          <a:solidFill>
            <a:srgbClr val="EEAEF6"/>
          </a:solidFill>
          <a:ln/>
        </p:spPr>
        <p:txBody>
          <a:bodyPr/>
          <a:lstStyle/>
          <a:p>
            <a:endParaRPr lang="es-AR" sz="2000"/>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53752" y="1099899"/>
            <a:ext cx="152995" cy="152995"/>
          </a:xfrm>
          <a:prstGeom prst="rect">
            <a:avLst/>
          </a:prstGeom>
        </p:spPr>
      </p:pic>
      <p:sp>
        <p:nvSpPr>
          <p:cNvPr id="11" name="Text 7"/>
          <p:cNvSpPr/>
          <p:nvPr/>
        </p:nvSpPr>
        <p:spPr>
          <a:xfrm>
            <a:off x="5160169" y="1459825"/>
            <a:ext cx="1417558" cy="177165"/>
          </a:xfrm>
          <a:prstGeom prst="rect">
            <a:avLst/>
          </a:prstGeom>
          <a:noFill/>
          <a:ln/>
        </p:spPr>
        <p:txBody>
          <a:bodyPr wrap="none" lIns="0" tIns="0" rIns="0" bIns="0" rtlCol="0" anchor="t"/>
          <a:lstStyle/>
          <a:p>
            <a:pPr marL="0" indent="0" algn="l">
              <a:lnSpc>
                <a:spcPts val="135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LangChain</a:t>
            </a:r>
            <a:endParaRPr lang="en-US" sz="2000" dirty="0"/>
          </a:p>
        </p:txBody>
      </p:sp>
      <p:sp>
        <p:nvSpPr>
          <p:cNvPr id="12" name="Text 8"/>
          <p:cNvSpPr/>
          <p:nvPr/>
        </p:nvSpPr>
        <p:spPr>
          <a:xfrm>
            <a:off x="5160169" y="1648241"/>
            <a:ext cx="4309943" cy="181451"/>
          </a:xfrm>
          <a:prstGeom prst="rect">
            <a:avLst/>
          </a:prstGeom>
          <a:noFill/>
          <a:ln/>
        </p:spPr>
        <p:txBody>
          <a:bodyPr wrap="none" lIns="0" tIns="0" rIns="0" bIns="0" rtlCol="0" anchor="t"/>
          <a:lstStyle/>
          <a:p>
            <a:pPr marL="0" indent="0" algn="l">
              <a:lnSpc>
                <a:spcPts val="1400"/>
              </a:lnSpc>
              <a:buNone/>
            </a:pPr>
            <a:r>
              <a:rPr lang="en-US" sz="2000" dirty="0">
                <a:solidFill>
                  <a:srgbClr val="E5DCE6"/>
                </a:solidFill>
                <a:latin typeface="Montserrat" pitchFamily="34" charset="0"/>
                <a:ea typeface="Montserrat" pitchFamily="34" charset="-122"/>
                <a:cs typeface="Montserrat" pitchFamily="34" charset="-120"/>
              </a:rPr>
              <a:t>Orquestación de LLM y </a:t>
            </a:r>
            <a:br>
              <a:rPr lang="en-US" sz="2000" dirty="0">
                <a:solidFill>
                  <a:srgbClr val="E5DCE6"/>
                </a:solidFill>
                <a:latin typeface="Montserrat" pitchFamily="34" charset="0"/>
                <a:ea typeface="Montserrat" pitchFamily="34" charset="-122"/>
                <a:cs typeface="Montserrat" pitchFamily="34" charset="-120"/>
              </a:rPr>
            </a:br>
            <a:r>
              <a:rPr lang="en-US" sz="2000" dirty="0" err="1">
                <a:solidFill>
                  <a:srgbClr val="E5DCE6"/>
                </a:solidFill>
                <a:latin typeface="Montserrat" pitchFamily="34" charset="0"/>
                <a:ea typeface="Montserrat" pitchFamily="34" charset="-122"/>
                <a:cs typeface="Montserrat" pitchFamily="34" charset="-120"/>
              </a:rPr>
              <a:t>componentes</a:t>
            </a:r>
            <a:r>
              <a:rPr lang="en-US" sz="2000" dirty="0">
                <a:solidFill>
                  <a:srgbClr val="E5DCE6"/>
                </a:solidFill>
                <a:latin typeface="Montserrat" pitchFamily="34" charset="0"/>
                <a:ea typeface="Montserrat" pitchFamily="34" charset="-122"/>
                <a:cs typeface="Montserrat" pitchFamily="34" charset="-120"/>
              </a:rPr>
              <a:t>.</a:t>
            </a:r>
            <a:endParaRPr lang="en-US" sz="2000" dirty="0"/>
          </a:p>
        </p:txBody>
      </p:sp>
      <p:sp>
        <p:nvSpPr>
          <p:cNvPr id="13" name="Shape 9"/>
          <p:cNvSpPr/>
          <p:nvPr/>
        </p:nvSpPr>
        <p:spPr>
          <a:xfrm>
            <a:off x="9696807" y="892969"/>
            <a:ext cx="4536638" cy="1106805"/>
          </a:xfrm>
          <a:prstGeom prst="roundRect">
            <a:avLst>
              <a:gd name="adj" fmla="val 4304"/>
            </a:avLst>
          </a:prstGeom>
          <a:solidFill>
            <a:srgbClr val="282D5E"/>
          </a:solidFill>
          <a:ln/>
        </p:spPr>
        <p:txBody>
          <a:bodyPr/>
          <a:lstStyle/>
          <a:p>
            <a:endParaRPr lang="es-AR" sz="2000"/>
          </a:p>
        </p:txBody>
      </p:sp>
      <p:sp>
        <p:nvSpPr>
          <p:cNvPr id="14" name="Shape 10"/>
          <p:cNvSpPr/>
          <p:nvPr/>
        </p:nvSpPr>
        <p:spPr>
          <a:xfrm>
            <a:off x="9810155" y="1006316"/>
            <a:ext cx="340162" cy="340162"/>
          </a:xfrm>
          <a:prstGeom prst="roundRect">
            <a:avLst>
              <a:gd name="adj" fmla="val 26878621"/>
            </a:avLst>
          </a:prstGeom>
          <a:solidFill>
            <a:srgbClr val="EEAEF6"/>
          </a:solidFill>
          <a:ln/>
        </p:spPr>
        <p:txBody>
          <a:bodyPr/>
          <a:lstStyle/>
          <a:p>
            <a:endParaRPr lang="es-AR" sz="2000"/>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03738" y="1099899"/>
            <a:ext cx="152995" cy="152995"/>
          </a:xfrm>
          <a:prstGeom prst="rect">
            <a:avLst/>
          </a:prstGeom>
        </p:spPr>
      </p:pic>
      <p:sp>
        <p:nvSpPr>
          <p:cNvPr id="16" name="Text 11"/>
          <p:cNvSpPr/>
          <p:nvPr/>
        </p:nvSpPr>
        <p:spPr>
          <a:xfrm>
            <a:off x="9810155" y="1459825"/>
            <a:ext cx="1417558" cy="177165"/>
          </a:xfrm>
          <a:prstGeom prst="rect">
            <a:avLst/>
          </a:prstGeom>
          <a:noFill/>
          <a:ln/>
        </p:spPr>
        <p:txBody>
          <a:bodyPr wrap="none" lIns="0" tIns="0" rIns="0" bIns="0" rtlCol="0" anchor="t"/>
          <a:lstStyle/>
          <a:p>
            <a:pPr marL="0" indent="0" algn="l">
              <a:lnSpc>
                <a:spcPts val="135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ChromaDB</a:t>
            </a:r>
            <a:endParaRPr lang="en-US" sz="2000" dirty="0"/>
          </a:p>
        </p:txBody>
      </p:sp>
      <p:sp>
        <p:nvSpPr>
          <p:cNvPr id="17" name="Text 12"/>
          <p:cNvSpPr/>
          <p:nvPr/>
        </p:nvSpPr>
        <p:spPr>
          <a:xfrm>
            <a:off x="9810155" y="1704975"/>
            <a:ext cx="4309943" cy="181451"/>
          </a:xfrm>
          <a:prstGeom prst="rect">
            <a:avLst/>
          </a:prstGeom>
          <a:noFill/>
          <a:ln/>
        </p:spPr>
        <p:txBody>
          <a:bodyPr wrap="none" lIns="0" tIns="0" rIns="0" bIns="0" rtlCol="0" anchor="t"/>
          <a:lstStyle/>
          <a:p>
            <a:pPr marL="0" indent="0" algn="l">
              <a:lnSpc>
                <a:spcPts val="1400"/>
              </a:lnSpc>
              <a:buNone/>
            </a:pPr>
            <a:r>
              <a:rPr lang="en-US" sz="2000" dirty="0">
                <a:solidFill>
                  <a:srgbClr val="E5DCE6"/>
                </a:solidFill>
                <a:latin typeface="Montserrat" pitchFamily="34" charset="0"/>
                <a:ea typeface="Montserrat" pitchFamily="34" charset="-122"/>
                <a:cs typeface="Montserrat" pitchFamily="34" charset="-120"/>
              </a:rPr>
              <a:t>Base de datos vectorial para RAG.</a:t>
            </a:r>
            <a:endParaRPr lang="en-US" sz="2000" dirty="0"/>
          </a:p>
        </p:txBody>
      </p:sp>
      <p:sp>
        <p:nvSpPr>
          <p:cNvPr id="18" name="Shape 13"/>
          <p:cNvSpPr/>
          <p:nvPr/>
        </p:nvSpPr>
        <p:spPr>
          <a:xfrm>
            <a:off x="396835" y="2113121"/>
            <a:ext cx="6861572" cy="1106805"/>
          </a:xfrm>
          <a:prstGeom prst="roundRect">
            <a:avLst>
              <a:gd name="adj" fmla="val 4304"/>
            </a:avLst>
          </a:prstGeom>
          <a:solidFill>
            <a:srgbClr val="282D5E"/>
          </a:solidFill>
          <a:ln/>
        </p:spPr>
        <p:txBody>
          <a:bodyPr/>
          <a:lstStyle/>
          <a:p>
            <a:endParaRPr lang="es-AR" sz="2000"/>
          </a:p>
        </p:txBody>
      </p:sp>
      <p:sp>
        <p:nvSpPr>
          <p:cNvPr id="19" name="Shape 14"/>
          <p:cNvSpPr/>
          <p:nvPr/>
        </p:nvSpPr>
        <p:spPr>
          <a:xfrm>
            <a:off x="510183" y="2226469"/>
            <a:ext cx="340162" cy="340162"/>
          </a:xfrm>
          <a:prstGeom prst="roundRect">
            <a:avLst>
              <a:gd name="adj" fmla="val 26878621"/>
            </a:avLst>
          </a:prstGeom>
          <a:solidFill>
            <a:srgbClr val="EEAEF6"/>
          </a:solidFill>
          <a:ln/>
        </p:spPr>
        <p:txBody>
          <a:bodyPr/>
          <a:lstStyle/>
          <a:p>
            <a:endParaRPr lang="es-AR" sz="2000"/>
          </a:p>
        </p:txBody>
      </p:sp>
      <p:pic>
        <p:nvPicPr>
          <p:cNvPr id="2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3766" y="2320052"/>
            <a:ext cx="152995" cy="152995"/>
          </a:xfrm>
          <a:prstGeom prst="rect">
            <a:avLst/>
          </a:prstGeom>
        </p:spPr>
      </p:pic>
      <p:sp>
        <p:nvSpPr>
          <p:cNvPr id="21" name="Text 15"/>
          <p:cNvSpPr/>
          <p:nvPr/>
        </p:nvSpPr>
        <p:spPr>
          <a:xfrm>
            <a:off x="510183" y="2679978"/>
            <a:ext cx="1557933" cy="177165"/>
          </a:xfrm>
          <a:prstGeom prst="rect">
            <a:avLst/>
          </a:prstGeom>
          <a:noFill/>
          <a:ln/>
        </p:spPr>
        <p:txBody>
          <a:bodyPr wrap="none" lIns="0" tIns="0" rIns="0" bIns="0" rtlCol="0" anchor="t"/>
          <a:lstStyle/>
          <a:p>
            <a:pPr marL="0" indent="0" algn="l">
              <a:lnSpc>
                <a:spcPts val="135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Flan-T5 &amp; Embeddings</a:t>
            </a:r>
            <a:endParaRPr lang="en-US" sz="2000" dirty="0"/>
          </a:p>
        </p:txBody>
      </p:sp>
      <p:sp>
        <p:nvSpPr>
          <p:cNvPr id="22" name="Text 16"/>
          <p:cNvSpPr/>
          <p:nvPr/>
        </p:nvSpPr>
        <p:spPr>
          <a:xfrm>
            <a:off x="510183" y="2925128"/>
            <a:ext cx="6634877" cy="181451"/>
          </a:xfrm>
          <a:prstGeom prst="rect">
            <a:avLst/>
          </a:prstGeom>
          <a:noFill/>
          <a:ln/>
        </p:spPr>
        <p:txBody>
          <a:bodyPr wrap="none" lIns="0" tIns="0" rIns="0" bIns="0" rtlCol="0" anchor="t"/>
          <a:lstStyle/>
          <a:p>
            <a:pPr marL="0" indent="0" algn="l">
              <a:lnSpc>
                <a:spcPts val="1400"/>
              </a:lnSpc>
              <a:buNone/>
            </a:pPr>
            <a:r>
              <a:rPr lang="en-US" sz="2000" dirty="0">
                <a:solidFill>
                  <a:srgbClr val="E5DCE6"/>
                </a:solidFill>
                <a:latin typeface="Montserrat" pitchFamily="34" charset="0"/>
                <a:ea typeface="Montserrat" pitchFamily="34" charset="-122"/>
                <a:cs typeface="Montserrat" pitchFamily="34" charset="-120"/>
              </a:rPr>
              <a:t>Modelo LLM y para la búsqueda semántica.</a:t>
            </a:r>
            <a:endParaRPr lang="en-US" sz="2000" dirty="0"/>
          </a:p>
        </p:txBody>
      </p:sp>
      <p:sp>
        <p:nvSpPr>
          <p:cNvPr id="23" name="Shape 17"/>
          <p:cNvSpPr/>
          <p:nvPr/>
        </p:nvSpPr>
        <p:spPr>
          <a:xfrm>
            <a:off x="7371755" y="2113121"/>
            <a:ext cx="6861691" cy="1106805"/>
          </a:xfrm>
          <a:prstGeom prst="roundRect">
            <a:avLst>
              <a:gd name="adj" fmla="val 4304"/>
            </a:avLst>
          </a:prstGeom>
          <a:solidFill>
            <a:srgbClr val="282D5E"/>
          </a:solidFill>
          <a:ln/>
        </p:spPr>
        <p:txBody>
          <a:bodyPr/>
          <a:lstStyle/>
          <a:p>
            <a:endParaRPr lang="es-AR" sz="2000"/>
          </a:p>
        </p:txBody>
      </p:sp>
      <p:sp>
        <p:nvSpPr>
          <p:cNvPr id="24" name="Shape 18"/>
          <p:cNvSpPr/>
          <p:nvPr/>
        </p:nvSpPr>
        <p:spPr>
          <a:xfrm>
            <a:off x="7485102" y="2226469"/>
            <a:ext cx="340162" cy="340162"/>
          </a:xfrm>
          <a:prstGeom prst="roundRect">
            <a:avLst>
              <a:gd name="adj" fmla="val 26878621"/>
            </a:avLst>
          </a:prstGeom>
          <a:solidFill>
            <a:srgbClr val="EEAEF6"/>
          </a:solidFill>
          <a:ln/>
        </p:spPr>
        <p:txBody>
          <a:bodyPr/>
          <a:lstStyle/>
          <a:p>
            <a:endParaRPr lang="es-AR" sz="2000"/>
          </a:p>
        </p:txBody>
      </p:sp>
      <p:pic>
        <p:nvPicPr>
          <p:cNvPr id="25"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78685" y="2320052"/>
            <a:ext cx="152995" cy="152995"/>
          </a:xfrm>
          <a:prstGeom prst="rect">
            <a:avLst/>
          </a:prstGeom>
        </p:spPr>
      </p:pic>
      <p:sp>
        <p:nvSpPr>
          <p:cNvPr id="26" name="Text 19"/>
          <p:cNvSpPr/>
          <p:nvPr/>
        </p:nvSpPr>
        <p:spPr>
          <a:xfrm>
            <a:off x="7485102" y="2679978"/>
            <a:ext cx="1417558" cy="177165"/>
          </a:xfrm>
          <a:prstGeom prst="rect">
            <a:avLst/>
          </a:prstGeom>
          <a:noFill/>
          <a:ln/>
        </p:spPr>
        <p:txBody>
          <a:bodyPr wrap="none" lIns="0" tIns="0" rIns="0" bIns="0" rtlCol="0" anchor="t"/>
          <a:lstStyle/>
          <a:p>
            <a:pPr marL="0" indent="0" algn="l">
              <a:lnSpc>
                <a:spcPts val="135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Scikit-learn</a:t>
            </a:r>
            <a:endParaRPr lang="en-US" sz="2000" dirty="0"/>
          </a:p>
        </p:txBody>
      </p:sp>
      <p:sp>
        <p:nvSpPr>
          <p:cNvPr id="27" name="Text 20"/>
          <p:cNvSpPr/>
          <p:nvPr/>
        </p:nvSpPr>
        <p:spPr>
          <a:xfrm>
            <a:off x="7485102" y="2925128"/>
            <a:ext cx="6634996" cy="181451"/>
          </a:xfrm>
          <a:prstGeom prst="rect">
            <a:avLst/>
          </a:prstGeom>
          <a:noFill/>
          <a:ln/>
        </p:spPr>
        <p:txBody>
          <a:bodyPr wrap="none" lIns="0" tIns="0" rIns="0" bIns="0" rtlCol="0" anchor="t"/>
          <a:lstStyle/>
          <a:p>
            <a:pPr marL="0" indent="0" algn="l">
              <a:lnSpc>
                <a:spcPts val="1400"/>
              </a:lnSpc>
              <a:buNone/>
            </a:pPr>
            <a:r>
              <a:rPr lang="en-US" sz="2000" dirty="0">
                <a:solidFill>
                  <a:srgbClr val="E5DCE6"/>
                </a:solidFill>
                <a:latin typeface="Montserrat" pitchFamily="34" charset="0"/>
                <a:ea typeface="Montserrat" pitchFamily="34" charset="-122"/>
                <a:cs typeface="Montserrat" pitchFamily="34" charset="-120"/>
              </a:rPr>
              <a:t>Modelos ML clásicos para clasificación.</a:t>
            </a:r>
            <a:endParaRPr lang="en-US" sz="2000" dirty="0"/>
          </a:p>
        </p:txBody>
      </p:sp>
      <p:sp>
        <p:nvSpPr>
          <p:cNvPr id="28" name="Text 21"/>
          <p:cNvSpPr/>
          <p:nvPr/>
        </p:nvSpPr>
        <p:spPr>
          <a:xfrm>
            <a:off x="339971" y="5357165"/>
            <a:ext cx="3277888" cy="1271689"/>
          </a:xfrm>
          <a:prstGeom prst="rect">
            <a:avLst/>
          </a:prstGeom>
          <a:noFill/>
          <a:ln/>
        </p:spPr>
        <p:txBody>
          <a:bodyPr wrap="none" lIns="0" tIns="0" rIns="0" bIns="0" rtlCol="0" anchor="t"/>
          <a:lstStyle/>
          <a:p>
            <a:pPr marL="0" indent="0" algn="l">
              <a:lnSpc>
                <a:spcPts val="1650"/>
              </a:lnSpc>
              <a:buNone/>
            </a:pPr>
            <a:r>
              <a:rPr lang="en-US" sz="2000" b="1" dirty="0">
                <a:solidFill>
                  <a:srgbClr val="EEAEF6"/>
                </a:solidFill>
                <a:latin typeface="Bricolage Grotesque Extra Bold" pitchFamily="34" charset="0"/>
                <a:ea typeface="Bricolage Grotesque Extra Bold" pitchFamily="34" charset="-122"/>
                <a:cs typeface="Bricolage Grotesque Extra Bold" pitchFamily="34" charset="-120"/>
              </a:rPr>
              <a:t>Detalle de Componentes</a:t>
            </a:r>
            <a:endParaRPr lang="en-US" sz="2000" dirty="0"/>
          </a:p>
        </p:txBody>
      </p:sp>
      <p:sp>
        <p:nvSpPr>
          <p:cNvPr id="29" name="Text 22"/>
          <p:cNvSpPr/>
          <p:nvPr/>
        </p:nvSpPr>
        <p:spPr>
          <a:xfrm>
            <a:off x="339971" y="5900698"/>
            <a:ext cx="10830878" cy="2215842"/>
          </a:xfrm>
          <a:prstGeom prst="rect">
            <a:avLst/>
          </a:prstGeom>
          <a:noFill/>
          <a:ln/>
        </p:spPr>
        <p:txBody>
          <a:bodyPr wrap="square" lIns="0" tIns="0" rIns="0" bIns="0" rtlCol="0" anchor="t"/>
          <a:lstStyle/>
          <a:p>
            <a:pPr marL="342900" indent="-342900" algn="l">
              <a:lnSpc>
                <a:spcPts val="1400"/>
              </a:lnSpc>
              <a:buSzPct val="100000"/>
              <a:buChar char="•"/>
            </a:pPr>
            <a:r>
              <a:rPr lang="en-US" sz="2000" b="1" dirty="0">
                <a:solidFill>
                  <a:srgbClr val="E5DCE6"/>
                </a:solidFill>
                <a:latin typeface="Montserrat" pitchFamily="34" charset="0"/>
                <a:ea typeface="Montserrat" pitchFamily="34" charset="-122"/>
                <a:cs typeface="Montserrat" pitchFamily="34" charset="-120"/>
              </a:rPr>
              <a:t>RAG:</a:t>
            </a:r>
            <a:r>
              <a:rPr lang="en-US" sz="2000" dirty="0">
                <a:solidFill>
                  <a:srgbClr val="E5DCE6"/>
                </a:solidFill>
                <a:latin typeface="Montserrat" pitchFamily="34" charset="0"/>
                <a:ea typeface="Montserrat" pitchFamily="34" charset="-122"/>
                <a:cs typeface="Montserrat" pitchFamily="34" charset="-120"/>
              </a:rPr>
              <a:t> Implementa la cadena </a:t>
            </a:r>
            <a:r>
              <a:rPr lang="en-US" sz="2000" dirty="0">
                <a:solidFill>
                  <a:srgbClr val="E5DCE6"/>
                </a:solidFill>
                <a:highlight>
                  <a:srgbClr val="161B4C"/>
                </a:highlight>
                <a:latin typeface="Consolas" pitchFamily="34" charset="0"/>
                <a:ea typeface="Consolas" pitchFamily="34" charset="-122"/>
                <a:cs typeface="Consolas" pitchFamily="34" charset="-120"/>
              </a:rPr>
              <a:t>map_reduce</a:t>
            </a:r>
            <a:r>
              <a:rPr lang="en-US" sz="2000" dirty="0">
                <a:solidFill>
                  <a:srgbClr val="E5DCE6"/>
                </a:solidFill>
                <a:latin typeface="Montserrat" pitchFamily="34" charset="0"/>
                <a:ea typeface="Montserrat" pitchFamily="34" charset="-122"/>
                <a:cs typeface="Montserrat" pitchFamily="34" charset="-120"/>
              </a:rPr>
              <a:t> para obtener respuestas contextualizadas de las 100 reseñas de forma eficiente.</a:t>
            </a:r>
            <a:endParaRPr lang="en-US" sz="2000" dirty="0"/>
          </a:p>
        </p:txBody>
      </p:sp>
      <p:sp>
        <p:nvSpPr>
          <p:cNvPr id="30" name="Text 23"/>
          <p:cNvSpPr/>
          <p:nvPr/>
        </p:nvSpPr>
        <p:spPr>
          <a:xfrm>
            <a:off x="339971" y="6567268"/>
            <a:ext cx="10830878" cy="2170272"/>
          </a:xfrm>
          <a:prstGeom prst="rect">
            <a:avLst/>
          </a:prstGeom>
          <a:noFill/>
          <a:ln/>
        </p:spPr>
        <p:txBody>
          <a:bodyPr wrap="square" lIns="0" tIns="0" rIns="0" bIns="0" rtlCol="0" anchor="t"/>
          <a:lstStyle/>
          <a:p>
            <a:pPr marL="342900" indent="-342900" algn="l">
              <a:lnSpc>
                <a:spcPts val="1400"/>
              </a:lnSpc>
              <a:buSzPct val="100000"/>
              <a:buChar char="•"/>
            </a:pPr>
            <a:r>
              <a:rPr lang="en-US" sz="2000" b="1" dirty="0">
                <a:solidFill>
                  <a:srgbClr val="E5DCE6"/>
                </a:solidFill>
                <a:latin typeface="Montserrat" pitchFamily="34" charset="0"/>
                <a:ea typeface="Montserrat" pitchFamily="34" charset="-122"/>
                <a:cs typeface="Montserrat" pitchFamily="34" charset="-120"/>
              </a:rPr>
              <a:t>Embeddings:</a:t>
            </a:r>
            <a:r>
              <a:rPr lang="en-US" sz="2000" dirty="0">
                <a:solidFill>
                  <a:srgbClr val="E5DCE6"/>
                </a:solidFill>
                <a:latin typeface="Montserrat" pitchFamily="34" charset="0"/>
                <a:ea typeface="Montserrat" pitchFamily="34" charset="-122"/>
                <a:cs typeface="Montserrat" pitchFamily="34" charset="-120"/>
              </a:rPr>
              <a:t> Utiliza Sentence-Transformers (MiniLM-L6-v2) garantizando una búsqueda semántica precisa y de alta calidad.</a:t>
            </a:r>
            <a:endParaRPr lang="en-US" sz="2000" dirty="0"/>
          </a:p>
        </p:txBody>
      </p:sp>
      <p:sp>
        <p:nvSpPr>
          <p:cNvPr id="31" name="Text 24"/>
          <p:cNvSpPr/>
          <p:nvPr/>
        </p:nvSpPr>
        <p:spPr>
          <a:xfrm>
            <a:off x="339971" y="7233838"/>
            <a:ext cx="10830878" cy="2170272"/>
          </a:xfrm>
          <a:prstGeom prst="rect">
            <a:avLst/>
          </a:prstGeom>
          <a:noFill/>
          <a:ln/>
        </p:spPr>
        <p:txBody>
          <a:bodyPr wrap="square" lIns="0" tIns="0" rIns="0" bIns="0" rtlCol="0" anchor="t"/>
          <a:lstStyle/>
          <a:p>
            <a:pPr marL="342900" indent="-342900" algn="l">
              <a:lnSpc>
                <a:spcPts val="1400"/>
              </a:lnSpc>
              <a:buSzPct val="100000"/>
              <a:buChar char="•"/>
            </a:pPr>
            <a:r>
              <a:rPr lang="en-US" sz="2000" b="1" dirty="0">
                <a:solidFill>
                  <a:srgbClr val="E5DCE6"/>
                </a:solidFill>
                <a:latin typeface="Montserrat" pitchFamily="34" charset="0"/>
                <a:ea typeface="Montserrat" pitchFamily="34" charset="-122"/>
                <a:cs typeface="Montserrat" pitchFamily="34" charset="-120"/>
              </a:rPr>
              <a:t>Clasificación:</a:t>
            </a:r>
            <a:r>
              <a:rPr lang="en-US" sz="2000" dirty="0">
                <a:solidFill>
                  <a:srgbClr val="E5DCE6"/>
                </a:solidFill>
                <a:latin typeface="Montserrat" pitchFamily="34" charset="0"/>
                <a:ea typeface="Montserrat" pitchFamily="34" charset="-122"/>
                <a:cs typeface="Montserrat" pitchFamily="34" charset="-120"/>
              </a:rPr>
              <a:t> Combina modelos de Machine Learning clásicos (SVM, Regresión Logística) con Transformers avanzados (RoBERTa) para un análisis de sentimiento robusto.</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2233" y="567452"/>
            <a:ext cx="7426881" cy="644843"/>
          </a:xfrm>
          <a:prstGeom prst="rect">
            <a:avLst/>
          </a:prstGeom>
          <a:noFill/>
          <a:ln/>
        </p:spPr>
        <p:txBody>
          <a:bodyPr wrap="none" lIns="0" tIns="0" rIns="0" bIns="0" rtlCol="0" anchor="t"/>
          <a:lstStyle/>
          <a:p>
            <a:pPr marL="0" indent="0" algn="l">
              <a:lnSpc>
                <a:spcPts val="5050"/>
              </a:lnSpc>
              <a:buNone/>
            </a:pPr>
            <a:r>
              <a:rPr lang="en-US" sz="4050" b="1" dirty="0">
                <a:solidFill>
                  <a:srgbClr val="EEAEF6"/>
                </a:solidFill>
                <a:latin typeface="Bricolage Grotesque Extra Bold" pitchFamily="34" charset="0"/>
                <a:ea typeface="Bricolage Grotesque Extra Bold" pitchFamily="34" charset="-122"/>
                <a:cs typeface="Bricolage Grotesque Extra Bold" pitchFamily="34" charset="-120"/>
              </a:rPr>
              <a:t>Interfaz Web y Demostración</a:t>
            </a:r>
            <a:endParaRPr lang="en-US" sz="4050" dirty="0"/>
          </a:p>
        </p:txBody>
      </p:sp>
      <p:sp>
        <p:nvSpPr>
          <p:cNvPr id="3" name="Text 1"/>
          <p:cNvSpPr/>
          <p:nvPr/>
        </p:nvSpPr>
        <p:spPr>
          <a:xfrm>
            <a:off x="722233" y="1624965"/>
            <a:ext cx="13185934" cy="330041"/>
          </a:xfrm>
          <a:prstGeom prst="rect">
            <a:avLst/>
          </a:prstGeom>
          <a:noFill/>
          <a:ln/>
        </p:spPr>
        <p:txBody>
          <a:bodyPr wrap="none" lIns="0" tIns="0" rIns="0" bIns="0" rtlCol="0" anchor="t"/>
          <a:lstStyle/>
          <a:p>
            <a:pPr marL="0" indent="0" algn="l">
              <a:lnSpc>
                <a:spcPts val="2600"/>
              </a:lnSpc>
              <a:buNone/>
            </a:pPr>
            <a:r>
              <a:rPr lang="en-US" sz="1600" dirty="0">
                <a:solidFill>
                  <a:srgbClr val="E5DCE6"/>
                </a:solidFill>
                <a:latin typeface="Montserrat" pitchFamily="34" charset="0"/>
                <a:ea typeface="Montserrat" pitchFamily="34" charset="-122"/>
                <a:cs typeface="Montserrat" pitchFamily="34" charset="-120"/>
              </a:rPr>
              <a:t>La experiencia de usuario es central. Nuestra aplicación permite interactuar de forma intuitiva con el sistema.</a:t>
            </a:r>
            <a:endParaRPr lang="en-US" sz="1600" dirty="0"/>
          </a:p>
        </p:txBody>
      </p:sp>
      <p:sp>
        <p:nvSpPr>
          <p:cNvPr id="4" name="Text 2"/>
          <p:cNvSpPr/>
          <p:nvPr/>
        </p:nvSpPr>
        <p:spPr>
          <a:xfrm>
            <a:off x="722233" y="2372916"/>
            <a:ext cx="7710130" cy="1320165"/>
          </a:xfrm>
          <a:prstGeom prst="rect">
            <a:avLst/>
          </a:prstGeom>
          <a:noFill/>
          <a:ln/>
        </p:spPr>
        <p:txBody>
          <a:bodyPr wrap="square" lIns="0" tIns="0" rIns="0" bIns="0" rtlCol="0" anchor="t"/>
          <a:lstStyle/>
          <a:p>
            <a:pPr marL="0" indent="0" algn="l">
              <a:lnSpc>
                <a:spcPts val="2600"/>
              </a:lnSpc>
              <a:buNone/>
            </a:pPr>
            <a:r>
              <a:rPr lang="en-US" sz="1600" dirty="0">
                <a:solidFill>
                  <a:srgbClr val="E5DCE6"/>
                </a:solidFill>
                <a:latin typeface="Montserrat" pitchFamily="34" charset="0"/>
                <a:ea typeface="Montserrat" pitchFamily="34" charset="-122"/>
                <a:cs typeface="Montserrat" pitchFamily="34" charset="-120"/>
              </a:rPr>
              <a:t>El usuario introduce una consulta en un formato conversacional. El sistema no solo devuelve una respuesta generada por el LLM, sino que también muestra las </a:t>
            </a:r>
            <a:r>
              <a:rPr lang="en-US" sz="1600" b="1" dirty="0">
                <a:solidFill>
                  <a:srgbClr val="E5DCE6"/>
                </a:solidFill>
                <a:latin typeface="Montserrat" pitchFamily="34" charset="0"/>
                <a:ea typeface="Montserrat" pitchFamily="34" charset="-122"/>
                <a:cs typeface="Montserrat" pitchFamily="34" charset="-120"/>
              </a:rPr>
              <a:t>fuentes citadas</a:t>
            </a:r>
            <a:r>
              <a:rPr lang="en-US" sz="1600" dirty="0">
                <a:solidFill>
                  <a:srgbClr val="E5DCE6"/>
                </a:solidFill>
                <a:latin typeface="Montserrat" pitchFamily="34" charset="0"/>
                <a:ea typeface="Montserrat" pitchFamily="34" charset="-122"/>
                <a:cs typeface="Montserrat" pitchFamily="34" charset="-120"/>
              </a:rPr>
              <a:t> (la reseña original que sirvió de base) en un expander para verificar la información.</a:t>
            </a:r>
            <a:endParaRPr lang="en-US" sz="1600" dirty="0"/>
          </a:p>
        </p:txBody>
      </p:sp>
      <p:sp>
        <p:nvSpPr>
          <p:cNvPr id="5" name="Text 3"/>
          <p:cNvSpPr/>
          <p:nvPr/>
        </p:nvSpPr>
        <p:spPr>
          <a:xfrm>
            <a:off x="722233" y="3878818"/>
            <a:ext cx="7710130" cy="660083"/>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E5DCE6"/>
                </a:solidFill>
                <a:latin typeface="Montserrat" pitchFamily="34" charset="0"/>
                <a:ea typeface="Montserrat" pitchFamily="34" charset="-122"/>
                <a:cs typeface="Montserrat" pitchFamily="34" charset="-120"/>
              </a:rPr>
              <a:t>Respuesta RAG:</a:t>
            </a:r>
            <a:r>
              <a:rPr lang="en-US" sz="1600" dirty="0">
                <a:solidFill>
                  <a:srgbClr val="E5DCE6"/>
                </a:solidFill>
                <a:latin typeface="Montserrat" pitchFamily="34" charset="0"/>
                <a:ea typeface="Montserrat" pitchFamily="34" charset="-122"/>
                <a:cs typeface="Montserrat" pitchFamily="34" charset="-120"/>
              </a:rPr>
              <a:t> Genera una contestación relevante y contextualizada a partir del corpus.</a:t>
            </a:r>
            <a:endParaRPr lang="en-US" sz="1600" dirty="0"/>
          </a:p>
        </p:txBody>
      </p:sp>
      <p:sp>
        <p:nvSpPr>
          <p:cNvPr id="6" name="Text 4"/>
          <p:cNvSpPr/>
          <p:nvPr/>
        </p:nvSpPr>
        <p:spPr>
          <a:xfrm>
            <a:off x="722233" y="4611053"/>
            <a:ext cx="7710130" cy="660083"/>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E5DCE6"/>
                </a:solidFill>
                <a:latin typeface="Montserrat" pitchFamily="34" charset="0"/>
                <a:ea typeface="Montserrat" pitchFamily="34" charset="-122"/>
                <a:cs typeface="Montserrat" pitchFamily="34" charset="-120"/>
              </a:rPr>
              <a:t>Clasificación de Sentimiento:</a:t>
            </a:r>
            <a:r>
              <a:rPr lang="en-US" sz="1600" dirty="0">
                <a:solidFill>
                  <a:srgbClr val="E5DCE6"/>
                </a:solidFill>
                <a:latin typeface="Montserrat" pitchFamily="34" charset="0"/>
                <a:ea typeface="Montserrat" pitchFamily="34" charset="-122"/>
                <a:cs typeface="Montserrat" pitchFamily="34" charset="-120"/>
              </a:rPr>
              <a:t> Identifica y muestra el sentimiento del texto consultado (positivo, negativo o neutro).</a:t>
            </a:r>
            <a:endParaRPr lang="en-US" sz="1600" dirty="0"/>
          </a:p>
        </p:txBody>
      </p:sp>
      <p:pic>
        <p:nvPicPr>
          <p:cNvPr id="7" name="Image 0" descr="preencoded.png"/>
          <p:cNvPicPr>
            <a:picLocks noChangeAspect="1"/>
          </p:cNvPicPr>
          <p:nvPr/>
        </p:nvPicPr>
        <p:blipFill>
          <a:blip r:embed="rId3"/>
          <a:stretch>
            <a:fillRect/>
          </a:stretch>
        </p:blipFill>
        <p:spPr>
          <a:xfrm>
            <a:off x="8943380" y="2419350"/>
            <a:ext cx="4972288" cy="4972288"/>
          </a:xfrm>
          <a:prstGeom prst="rect">
            <a:avLst/>
          </a:prstGeom>
        </p:spPr>
      </p:pic>
      <p:sp>
        <p:nvSpPr>
          <p:cNvPr id="8" name="Text 5"/>
          <p:cNvSpPr/>
          <p:nvPr/>
        </p:nvSpPr>
        <p:spPr>
          <a:xfrm>
            <a:off x="722233" y="7855982"/>
            <a:ext cx="13185934" cy="330041"/>
          </a:xfrm>
          <a:prstGeom prst="rect">
            <a:avLst/>
          </a:prstGeom>
          <a:noFill/>
          <a:ln/>
        </p:spPr>
        <p:txBody>
          <a:bodyPr wrap="none" lIns="0" tIns="0" rIns="0" bIns="0" rtlCol="0" anchor="t"/>
          <a:lstStyle/>
          <a:p>
            <a:pPr marL="0" indent="0" algn="l">
              <a:lnSpc>
                <a:spcPts val="2600"/>
              </a:lnSpc>
              <a:buNone/>
            </a:pPr>
            <a:r>
              <a:rPr lang="en-US" sz="1600" dirty="0">
                <a:solidFill>
                  <a:srgbClr val="E5DCE6"/>
                </a:solidFill>
                <a:latin typeface="Montserrat" pitchFamily="34" charset="0"/>
                <a:ea typeface="Montserrat" pitchFamily="34" charset="-122"/>
                <a:cs typeface="Montserrat" pitchFamily="34" charset="-120"/>
              </a:rPr>
              <a:t>Esta funcionalidad dual proporciona transparencia y confianza en las respuestas del chatbot.</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152168"/>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Conclusión: Analizando el Feedback Eficientemente</a:t>
            </a:r>
            <a:endParaRPr lang="en-US" sz="4450" dirty="0"/>
          </a:p>
        </p:txBody>
      </p:sp>
      <p:sp>
        <p:nvSpPr>
          <p:cNvPr id="4" name="Text 1"/>
          <p:cNvSpPr/>
          <p:nvPr/>
        </p:nvSpPr>
        <p:spPr>
          <a:xfrm>
            <a:off x="793790" y="2909888"/>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El proyecto demuestra la integración exitosa de sistemas RAG con técnicas clásicas de PLN para crear una herramienta analítica robusta para el procesamiento de feedback. Hemos logrado un sistema capaz de comprender y resumir grandes volúmenes de texto, así como clasificar su sentimiento con alta precisión.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15422" y="404932"/>
            <a:ext cx="3768328" cy="460296"/>
          </a:xfrm>
          <a:prstGeom prst="rect">
            <a:avLst/>
          </a:prstGeom>
          <a:noFill/>
          <a:ln/>
        </p:spPr>
        <p:txBody>
          <a:bodyPr wrap="none" lIns="0" tIns="0" rIns="0" bIns="0" rtlCol="0" anchor="t"/>
          <a:lstStyle/>
          <a:p>
            <a:pPr marL="0" indent="0" algn="l">
              <a:lnSpc>
                <a:spcPts val="3600"/>
              </a:lnSpc>
              <a:buNone/>
            </a:pPr>
            <a:r>
              <a:rPr lang="en-US" sz="2850" b="1" dirty="0">
                <a:solidFill>
                  <a:srgbClr val="EEAEF6"/>
                </a:solidFill>
                <a:latin typeface="Bricolage Grotesque Extra Bold" pitchFamily="34" charset="0"/>
                <a:ea typeface="Bricolage Grotesque Extra Bold" pitchFamily="34" charset="-122"/>
                <a:cs typeface="Bricolage Grotesque Extra Bold" pitchFamily="34" charset="-120"/>
              </a:rPr>
              <a:t>Recursos y Contacto</a:t>
            </a:r>
            <a:endParaRPr lang="en-US" sz="2850" dirty="0"/>
          </a:p>
        </p:txBody>
      </p:sp>
      <p:sp>
        <p:nvSpPr>
          <p:cNvPr id="3" name="Text 1"/>
          <p:cNvSpPr/>
          <p:nvPr/>
        </p:nvSpPr>
        <p:spPr>
          <a:xfrm>
            <a:off x="515422" y="1159788"/>
            <a:ext cx="13599557" cy="235625"/>
          </a:xfrm>
          <a:prstGeom prst="rect">
            <a:avLst/>
          </a:prstGeom>
          <a:noFill/>
          <a:ln/>
        </p:spPr>
        <p:txBody>
          <a:bodyPr wrap="none" lIns="0" tIns="0" rIns="0" bIns="0" rtlCol="0" anchor="t"/>
          <a:lstStyle/>
          <a:p>
            <a:pPr marL="0" indent="0" algn="l">
              <a:lnSpc>
                <a:spcPts val="1850"/>
              </a:lnSpc>
              <a:buNone/>
            </a:pPr>
            <a:r>
              <a:rPr lang="en-US" sz="1600" dirty="0">
                <a:solidFill>
                  <a:srgbClr val="E5DCE6"/>
                </a:solidFill>
                <a:latin typeface="Montserrat" pitchFamily="34" charset="0"/>
                <a:ea typeface="Montserrat" pitchFamily="34" charset="-122"/>
                <a:cs typeface="Montserrat" pitchFamily="34" charset="-120"/>
              </a:rPr>
              <a:t>Queremos compartir nuestro trabajo y los resultados obtenidos. Explora el código, la documentación y la demostración funcional</a:t>
            </a:r>
            <a:r>
              <a:rPr lang="en-US" sz="1150" dirty="0">
                <a:solidFill>
                  <a:srgbClr val="E5DCE6"/>
                </a:solidFill>
                <a:latin typeface="Montserrat" pitchFamily="34" charset="0"/>
                <a:ea typeface="Montserrat" pitchFamily="34" charset="-122"/>
                <a:cs typeface="Montserrat" pitchFamily="34" charset="-120"/>
              </a:rPr>
              <a:t>.</a:t>
            </a:r>
            <a:endParaRPr lang="en-US" sz="1150" dirty="0"/>
          </a:p>
        </p:txBody>
      </p:sp>
      <p:sp>
        <p:nvSpPr>
          <p:cNvPr id="4" name="Shape 2"/>
          <p:cNvSpPr/>
          <p:nvPr/>
        </p:nvSpPr>
        <p:spPr>
          <a:xfrm>
            <a:off x="515422" y="1726644"/>
            <a:ext cx="6620113" cy="1541740"/>
          </a:xfrm>
          <a:prstGeom prst="roundRect">
            <a:avLst>
              <a:gd name="adj" fmla="val 4745"/>
            </a:avLst>
          </a:prstGeom>
          <a:solidFill>
            <a:srgbClr val="090E3F"/>
          </a:solidFill>
          <a:ln w="15240">
            <a:solidFill>
              <a:srgbClr val="414677"/>
            </a:solidFill>
            <a:prstDash val="solid"/>
          </a:ln>
        </p:spPr>
        <p:txBody>
          <a:bodyPr/>
          <a:lstStyle/>
          <a:p>
            <a:endParaRPr lang="es-AR" sz="1600"/>
          </a:p>
        </p:txBody>
      </p:sp>
      <p:sp>
        <p:nvSpPr>
          <p:cNvPr id="5" name="Shape 3"/>
          <p:cNvSpPr/>
          <p:nvPr/>
        </p:nvSpPr>
        <p:spPr>
          <a:xfrm>
            <a:off x="500182" y="1726644"/>
            <a:ext cx="60960" cy="1541740"/>
          </a:xfrm>
          <a:prstGeom prst="roundRect">
            <a:avLst>
              <a:gd name="adj" fmla="val 101476"/>
            </a:avLst>
          </a:prstGeom>
          <a:solidFill>
            <a:srgbClr val="EEAEF6"/>
          </a:solidFill>
          <a:ln/>
        </p:spPr>
        <p:txBody>
          <a:bodyPr/>
          <a:lstStyle/>
          <a:p>
            <a:endParaRPr lang="es-AR" sz="1600"/>
          </a:p>
        </p:txBody>
      </p:sp>
      <p:sp>
        <p:nvSpPr>
          <p:cNvPr id="6" name="Text 4"/>
          <p:cNvSpPr/>
          <p:nvPr/>
        </p:nvSpPr>
        <p:spPr>
          <a:xfrm>
            <a:off x="723662" y="1889165"/>
            <a:ext cx="1844040" cy="230029"/>
          </a:xfrm>
          <a:prstGeom prst="rect">
            <a:avLst/>
          </a:prstGeom>
          <a:noFill/>
          <a:ln/>
        </p:spPr>
        <p:txBody>
          <a:bodyPr wrap="none" lIns="0" tIns="0" rIns="0" bIns="0" rtlCol="0" anchor="t"/>
          <a:lstStyle/>
          <a:p>
            <a:pPr marL="0" indent="0" algn="l">
              <a:lnSpc>
                <a:spcPts val="1800"/>
              </a:lnSpc>
              <a:buNone/>
            </a:pPr>
            <a:r>
              <a:rPr lang="en-US" sz="1600" b="1" dirty="0">
                <a:solidFill>
                  <a:srgbClr val="E5DCE6"/>
                </a:solidFill>
                <a:latin typeface="Bricolage Grotesque Extra Bold" pitchFamily="34" charset="0"/>
                <a:ea typeface="Bricolage Grotesque Extra Bold" pitchFamily="34" charset="-122"/>
                <a:cs typeface="Bricolage Grotesque Extra Bold" pitchFamily="34" charset="-120"/>
              </a:rPr>
              <a:t>Video Demostración</a:t>
            </a:r>
            <a:endParaRPr lang="en-US" sz="1600" dirty="0"/>
          </a:p>
        </p:txBody>
      </p:sp>
      <p:sp>
        <p:nvSpPr>
          <p:cNvPr id="7" name="Text 5"/>
          <p:cNvSpPr/>
          <p:nvPr/>
        </p:nvSpPr>
        <p:spPr>
          <a:xfrm>
            <a:off x="723662" y="2266474"/>
            <a:ext cx="6249353" cy="471249"/>
          </a:xfrm>
          <a:prstGeom prst="rect">
            <a:avLst/>
          </a:prstGeom>
          <a:noFill/>
          <a:ln/>
        </p:spPr>
        <p:txBody>
          <a:bodyPr wrap="square" lIns="0" tIns="0" rIns="0" bIns="0" rtlCol="0" anchor="t"/>
          <a:lstStyle/>
          <a:p>
            <a:pPr marL="0" indent="0" algn="l">
              <a:lnSpc>
                <a:spcPts val="1850"/>
              </a:lnSpc>
              <a:buNone/>
            </a:pPr>
            <a:r>
              <a:rPr lang="en-US" sz="1600" dirty="0">
                <a:solidFill>
                  <a:srgbClr val="E5DCE6"/>
                </a:solidFill>
                <a:latin typeface="Montserrat" pitchFamily="34" charset="0"/>
                <a:ea typeface="Montserrat" pitchFamily="34" charset="-122"/>
                <a:cs typeface="Montserrat" pitchFamily="34" charset="-120"/>
              </a:rPr>
              <a:t>Un video de </a:t>
            </a:r>
            <a:r>
              <a:rPr lang="en-US" sz="1600" b="1" dirty="0">
                <a:solidFill>
                  <a:srgbClr val="E5DCE6"/>
                </a:solidFill>
                <a:latin typeface="Montserrat" pitchFamily="34" charset="0"/>
                <a:ea typeface="Montserrat" pitchFamily="34" charset="-122"/>
                <a:cs typeface="Montserrat" pitchFamily="34" charset="-120"/>
              </a:rPr>
              <a:t>1 minuto</a:t>
            </a:r>
            <a:r>
              <a:rPr lang="en-US" sz="1600" dirty="0">
                <a:solidFill>
                  <a:srgbClr val="E5DCE6"/>
                </a:solidFill>
                <a:latin typeface="Montserrat" pitchFamily="34" charset="0"/>
                <a:ea typeface="Montserrat" pitchFamily="34" charset="-122"/>
                <a:cs typeface="Montserrat" pitchFamily="34" charset="-120"/>
              </a:rPr>
              <a:t> disponible para una demostración funcional completa del RAG-Analyzer en acción.</a:t>
            </a:r>
            <a:endParaRPr lang="en-US" sz="1600" dirty="0"/>
          </a:p>
        </p:txBody>
      </p:sp>
      <p:sp>
        <p:nvSpPr>
          <p:cNvPr id="8" name="Text 6"/>
          <p:cNvSpPr/>
          <p:nvPr/>
        </p:nvSpPr>
        <p:spPr>
          <a:xfrm>
            <a:off x="723662" y="2870240"/>
            <a:ext cx="6249353" cy="235625"/>
          </a:xfrm>
          <a:prstGeom prst="rect">
            <a:avLst/>
          </a:prstGeom>
          <a:noFill/>
          <a:ln/>
        </p:spPr>
        <p:txBody>
          <a:bodyPr wrap="none" lIns="0" tIns="0" rIns="0" bIns="0" rtlCol="0" anchor="t"/>
          <a:lstStyle/>
          <a:p>
            <a:pPr marL="0" indent="0" algn="l">
              <a:lnSpc>
                <a:spcPts val="1850"/>
              </a:lnSpc>
              <a:buNone/>
            </a:pPr>
            <a:r>
              <a:rPr lang="en-US" sz="1600" u="sng" dirty="0">
                <a:solidFill>
                  <a:srgbClr val="EEAEF6"/>
                </a:solidFill>
                <a:latin typeface="Montserrat" pitchFamily="34" charset="0"/>
                <a:ea typeface="Montserrat" pitchFamily="34" charset="-122"/>
                <a:cs typeface="Montserrat" pitchFamily="34" charset="-120"/>
                <a:hlinkClick r:id="rId3">
                  <a:extLst>
                    <a:ext uri="{A12FA001-AC4F-418D-AE19-62706E023703}">
                      <ahyp:hlinkClr xmlns:ahyp="http://schemas.microsoft.com/office/drawing/2018/hyperlinkcolor" val="tx"/>
                    </a:ext>
                  </a:extLst>
                </a:hlinkClick>
              </a:rPr>
              <a:t>Ver Video Demo</a:t>
            </a:r>
            <a:endParaRPr lang="en-US" sz="1600" dirty="0"/>
          </a:p>
        </p:txBody>
      </p:sp>
      <p:sp>
        <p:nvSpPr>
          <p:cNvPr id="9" name="Shape 7"/>
          <p:cNvSpPr/>
          <p:nvPr/>
        </p:nvSpPr>
        <p:spPr>
          <a:xfrm>
            <a:off x="515422" y="3415665"/>
            <a:ext cx="6620113" cy="1541740"/>
          </a:xfrm>
          <a:prstGeom prst="roundRect">
            <a:avLst>
              <a:gd name="adj" fmla="val 4745"/>
            </a:avLst>
          </a:prstGeom>
          <a:solidFill>
            <a:srgbClr val="090E3F"/>
          </a:solidFill>
          <a:ln w="15240">
            <a:solidFill>
              <a:srgbClr val="414677"/>
            </a:solidFill>
            <a:prstDash val="solid"/>
          </a:ln>
        </p:spPr>
        <p:txBody>
          <a:bodyPr/>
          <a:lstStyle/>
          <a:p>
            <a:endParaRPr lang="es-AR" sz="1600"/>
          </a:p>
        </p:txBody>
      </p:sp>
      <p:sp>
        <p:nvSpPr>
          <p:cNvPr id="10" name="Shape 8"/>
          <p:cNvSpPr/>
          <p:nvPr/>
        </p:nvSpPr>
        <p:spPr>
          <a:xfrm>
            <a:off x="500182" y="3415665"/>
            <a:ext cx="60960" cy="1541740"/>
          </a:xfrm>
          <a:prstGeom prst="roundRect">
            <a:avLst>
              <a:gd name="adj" fmla="val 101476"/>
            </a:avLst>
          </a:prstGeom>
          <a:solidFill>
            <a:srgbClr val="EEAEF6"/>
          </a:solidFill>
          <a:ln/>
        </p:spPr>
        <p:txBody>
          <a:bodyPr/>
          <a:lstStyle/>
          <a:p>
            <a:endParaRPr lang="es-AR" sz="1600"/>
          </a:p>
        </p:txBody>
      </p:sp>
      <p:sp>
        <p:nvSpPr>
          <p:cNvPr id="11" name="Text 9"/>
          <p:cNvSpPr/>
          <p:nvPr/>
        </p:nvSpPr>
        <p:spPr>
          <a:xfrm>
            <a:off x="723662" y="3578185"/>
            <a:ext cx="1840944" cy="230029"/>
          </a:xfrm>
          <a:prstGeom prst="rect">
            <a:avLst/>
          </a:prstGeom>
          <a:noFill/>
          <a:ln/>
        </p:spPr>
        <p:txBody>
          <a:bodyPr wrap="none" lIns="0" tIns="0" rIns="0" bIns="0" rtlCol="0" anchor="t"/>
          <a:lstStyle/>
          <a:p>
            <a:pPr marL="0" indent="0" algn="l">
              <a:lnSpc>
                <a:spcPts val="1800"/>
              </a:lnSpc>
              <a:buNone/>
            </a:pPr>
            <a:r>
              <a:rPr lang="en-US" sz="1600" b="1" dirty="0">
                <a:solidFill>
                  <a:srgbClr val="E5DCE6"/>
                </a:solidFill>
                <a:latin typeface="Bricolage Grotesque Extra Bold" pitchFamily="34" charset="0"/>
                <a:ea typeface="Bricolage Grotesque Extra Bold" pitchFamily="34" charset="-122"/>
                <a:cs typeface="Bricolage Grotesque Extra Bold" pitchFamily="34" charset="-120"/>
              </a:rPr>
              <a:t>Repositorio GitHub</a:t>
            </a:r>
            <a:endParaRPr lang="en-US" sz="1600" dirty="0"/>
          </a:p>
        </p:txBody>
      </p:sp>
      <p:sp>
        <p:nvSpPr>
          <p:cNvPr id="12" name="Text 10"/>
          <p:cNvSpPr/>
          <p:nvPr/>
        </p:nvSpPr>
        <p:spPr>
          <a:xfrm>
            <a:off x="723662" y="3955494"/>
            <a:ext cx="6249353" cy="471249"/>
          </a:xfrm>
          <a:prstGeom prst="rect">
            <a:avLst/>
          </a:prstGeom>
          <a:noFill/>
          <a:ln/>
        </p:spPr>
        <p:txBody>
          <a:bodyPr wrap="square" lIns="0" tIns="0" rIns="0" bIns="0" rtlCol="0" anchor="t"/>
          <a:lstStyle/>
          <a:p>
            <a:pPr marL="0" indent="0" algn="l">
              <a:lnSpc>
                <a:spcPts val="1850"/>
              </a:lnSpc>
              <a:buNone/>
            </a:pPr>
            <a:r>
              <a:rPr lang="en-US" sz="1600" dirty="0">
                <a:solidFill>
                  <a:srgbClr val="E5DCE6"/>
                </a:solidFill>
                <a:latin typeface="Montserrat" pitchFamily="34" charset="0"/>
                <a:ea typeface="Montserrat" pitchFamily="34" charset="-122"/>
                <a:cs typeface="Montserrat" pitchFamily="34" charset="-120"/>
              </a:rPr>
              <a:t>Accede al código fuente completo, documentación detallada e instrucciones para replicar el proyecto.</a:t>
            </a:r>
            <a:endParaRPr lang="en-US" sz="1600" dirty="0"/>
          </a:p>
        </p:txBody>
      </p:sp>
      <p:sp>
        <p:nvSpPr>
          <p:cNvPr id="13" name="Text 11"/>
          <p:cNvSpPr/>
          <p:nvPr/>
        </p:nvSpPr>
        <p:spPr>
          <a:xfrm>
            <a:off x="723662" y="4559260"/>
            <a:ext cx="6249353" cy="235625"/>
          </a:xfrm>
          <a:prstGeom prst="rect">
            <a:avLst/>
          </a:prstGeom>
          <a:noFill/>
          <a:ln/>
        </p:spPr>
        <p:txBody>
          <a:bodyPr wrap="none" lIns="0" tIns="0" rIns="0" bIns="0" rtlCol="0" anchor="t"/>
          <a:lstStyle/>
          <a:p>
            <a:pPr marL="0" indent="0" algn="l">
              <a:lnSpc>
                <a:spcPts val="1850"/>
              </a:lnSpc>
              <a:buNone/>
            </a:pPr>
            <a:r>
              <a:rPr lang="en-US" sz="1600" u="sng" dirty="0">
                <a:solidFill>
                  <a:srgbClr val="EEAEF6"/>
                </a:solidFill>
                <a:latin typeface="Montserrat" pitchFamily="34" charset="0"/>
                <a:ea typeface="Montserrat" pitchFamily="34" charset="-122"/>
                <a:cs typeface="Montserrat" pitchFamily="34" charset="-120"/>
                <a:hlinkClick r:id="rId4">
                  <a:extLst>
                    <a:ext uri="{A12FA001-AC4F-418D-AE19-62706E023703}">
                      <ahyp:hlinkClr xmlns:ahyp="http://schemas.microsoft.com/office/drawing/2018/hyperlinkcolor" val="tx"/>
                    </a:ext>
                  </a:extLst>
                </a:hlinkClick>
              </a:rPr>
              <a:t>Ir al GitHub del Proyecto</a:t>
            </a:r>
            <a:endParaRPr lang="en-US" sz="1600" dirty="0"/>
          </a:p>
        </p:txBody>
      </p:sp>
      <p:pic>
        <p:nvPicPr>
          <p:cNvPr id="14" name="Image 0" descr="preencoded.png"/>
          <p:cNvPicPr>
            <a:picLocks noChangeAspect="1"/>
          </p:cNvPicPr>
          <p:nvPr/>
        </p:nvPicPr>
        <p:blipFill>
          <a:blip r:embed="rId5"/>
          <a:stretch>
            <a:fillRect/>
          </a:stretch>
        </p:blipFill>
        <p:spPr>
          <a:xfrm>
            <a:off x="7657387" y="1484828"/>
            <a:ext cx="6620113" cy="6620113"/>
          </a:xfrm>
          <a:prstGeom prst="rect">
            <a:avLst/>
          </a:prstGeom>
        </p:spPr>
      </p:pic>
      <p:sp>
        <p:nvSpPr>
          <p:cNvPr id="15" name="Text 12"/>
          <p:cNvSpPr/>
          <p:nvPr/>
        </p:nvSpPr>
        <p:spPr>
          <a:xfrm>
            <a:off x="515422" y="8677989"/>
            <a:ext cx="13599557" cy="235625"/>
          </a:xfrm>
          <a:prstGeom prst="rect">
            <a:avLst/>
          </a:prstGeom>
          <a:noFill/>
          <a:ln/>
        </p:spPr>
        <p:txBody>
          <a:bodyPr wrap="none" lIns="0" tIns="0" rIns="0" bIns="0" rtlCol="0" anchor="t"/>
          <a:lstStyle/>
          <a:p>
            <a:pPr marL="0" indent="0" algn="l">
              <a:lnSpc>
                <a:spcPts val="1850"/>
              </a:lnSpc>
              <a:buNone/>
            </a:pPr>
            <a:r>
              <a:rPr lang="en-US" sz="1150" dirty="0">
                <a:solidFill>
                  <a:srgbClr val="E5DCE6"/>
                </a:solidFill>
                <a:latin typeface="Montserrat" pitchFamily="34" charset="0"/>
                <a:ea typeface="Montserrat" pitchFamily="34" charset="-122"/>
                <a:cs typeface="Montserrat" pitchFamily="34" charset="-120"/>
              </a:rPr>
              <a:t>¡Gracias por su atención! Estamos disponibles para preguntas y comentarios.</a:t>
            </a:r>
            <a:endParaRPr lang="en-US" sz="1150" dirty="0"/>
          </a:p>
        </p:txBody>
      </p:sp>
      <p:sp>
        <p:nvSpPr>
          <p:cNvPr id="16" name="Text 13"/>
          <p:cNvSpPr/>
          <p:nvPr/>
        </p:nvSpPr>
        <p:spPr>
          <a:xfrm>
            <a:off x="515422" y="9079230"/>
            <a:ext cx="13599557" cy="235625"/>
          </a:xfrm>
          <a:prstGeom prst="rect">
            <a:avLst/>
          </a:prstGeom>
          <a:noFill/>
          <a:ln/>
        </p:spPr>
        <p:txBody>
          <a:bodyPr wrap="none" lIns="0" tIns="0" rIns="0" bIns="0" rtlCol="0" anchor="t"/>
          <a:lstStyle/>
          <a:p>
            <a:pPr marL="0" indent="0" algn="l">
              <a:lnSpc>
                <a:spcPts val="1850"/>
              </a:lnSpc>
              <a:buNone/>
            </a:pPr>
            <a:r>
              <a:rPr lang="en-US" sz="1150" dirty="0">
                <a:solidFill>
                  <a:srgbClr val="091158"/>
                </a:solidFill>
                <a:latin typeface="Montserrat" pitchFamily="34" charset="0"/>
                <a:ea typeface="Montserrat" pitchFamily="34" charset="-122"/>
                <a:cs typeface="Montserrat" pitchFamily="34" charset="-120"/>
              </a:rPr>
              <a:t>Contacto:</a:t>
            </a:r>
            <a:r>
              <a:rPr lang="en-US" sz="1150" dirty="0">
                <a:solidFill>
                  <a:srgbClr val="E5DCE6"/>
                </a:solidFill>
                <a:latin typeface="Montserrat" pitchFamily="34" charset="0"/>
                <a:ea typeface="Montserrat" pitchFamily="34" charset="-122"/>
                <a:cs typeface="Montserrat" pitchFamily="34" charset="-120"/>
              </a:rPr>
              <a:t> equipo.raganalyzer@ifts24.edu.ar</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494</Words>
  <Application>Microsoft Office PowerPoint</Application>
  <PresentationFormat>Personalizado</PresentationFormat>
  <Paragraphs>55</Paragraphs>
  <Slides>6</Slides>
  <Notes>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vt:i4>
      </vt:variant>
    </vt:vector>
  </HeadingPairs>
  <TitlesOfParts>
    <vt:vector size="11" baseType="lpstr">
      <vt:lpstr>Montserrat</vt:lpstr>
      <vt:lpstr>Consolas</vt:lpstr>
      <vt:lpstr>Bricolage Grotesque Extra Bold</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Usuario</dc:creator>
  <cp:lastModifiedBy>Stefania Jimenez</cp:lastModifiedBy>
  <cp:revision>2</cp:revision>
  <dcterms:created xsi:type="dcterms:W3CDTF">2025-11-19T17:26:45Z</dcterms:created>
  <dcterms:modified xsi:type="dcterms:W3CDTF">2025-11-19T17:37:28Z</dcterms:modified>
</cp:coreProperties>
</file>